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60" r:id="rId4"/>
  </p:sldMasterIdLst>
  <p:notesMasterIdLst>
    <p:notesMasterId r:id="rId19"/>
  </p:notesMasterIdLst>
  <p:sldIdLst>
    <p:sldId id="256" r:id="rId5"/>
    <p:sldId id="264" r:id="rId6"/>
    <p:sldId id="268" r:id="rId7"/>
    <p:sldId id="269" r:id="rId8"/>
    <p:sldId id="262" r:id="rId9"/>
    <p:sldId id="266" r:id="rId10"/>
    <p:sldId id="267" r:id="rId11"/>
    <p:sldId id="265" r:id="rId12"/>
    <p:sldId id="258" r:id="rId13"/>
    <p:sldId id="259" r:id="rId14"/>
    <p:sldId id="260" r:id="rId15"/>
    <p:sldId id="261" r:id="rId16"/>
    <p:sldId id="263"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558" autoAdjust="0"/>
    <p:restoredTop sz="94660"/>
  </p:normalViewPr>
  <p:slideViewPr>
    <p:cSldViewPr snapToGrid="0">
      <p:cViewPr varScale="1">
        <p:scale>
          <a:sx n="128" d="100"/>
          <a:sy n="128" d="100"/>
        </p:scale>
        <p:origin x="288" y="17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82E2-3434-4F8F-B24D-E09295921497}" type="datetimeFigureOut">
              <a:rPr lang="en-US" smtClean="0"/>
              <a:t>6/12/23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93C6C-82EA-4D9D-AA8A-69C85F2EE2B5}" type="slidenum">
              <a:rPr lang="en-US" smtClean="0"/>
              <a:t>‹#›</a:t>
            </a:fld>
            <a:endParaRPr lang="en-US" dirty="0"/>
          </a:p>
        </p:txBody>
      </p:sp>
    </p:spTree>
    <p:extLst>
      <p:ext uri="{BB962C8B-B14F-4D97-AF65-F5344CB8AC3E}">
        <p14:creationId xmlns:p14="http://schemas.microsoft.com/office/powerpoint/2010/main" val="53732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all</a:t>
            </a:r>
          </a:p>
        </p:txBody>
      </p:sp>
      <p:sp>
        <p:nvSpPr>
          <p:cNvPr id="4" name="Slide Number Placeholder 3"/>
          <p:cNvSpPr>
            <a:spLocks noGrp="1"/>
          </p:cNvSpPr>
          <p:nvPr>
            <p:ph type="sldNum" sz="quarter" idx="5"/>
          </p:nvPr>
        </p:nvSpPr>
        <p:spPr/>
        <p:txBody>
          <a:bodyPr/>
          <a:lstStyle/>
          <a:p>
            <a:fld id="{DF293C6C-82EA-4D9D-AA8A-69C85F2EE2B5}" type="slidenum">
              <a:rPr lang="en-US" smtClean="0"/>
              <a:t>1</a:t>
            </a:fld>
            <a:endParaRPr lang="en-US" dirty="0"/>
          </a:p>
        </p:txBody>
      </p:sp>
    </p:spTree>
    <p:extLst>
      <p:ext uri="{BB962C8B-B14F-4D97-AF65-F5344CB8AC3E}">
        <p14:creationId xmlns:p14="http://schemas.microsoft.com/office/powerpoint/2010/main" val="1362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should we decide on the 2</a:t>
            </a:r>
          </a:p>
        </p:txBody>
      </p:sp>
      <p:sp>
        <p:nvSpPr>
          <p:cNvPr id="4" name="Slide Number Placeholder 3"/>
          <p:cNvSpPr>
            <a:spLocks noGrp="1"/>
          </p:cNvSpPr>
          <p:nvPr>
            <p:ph type="sldNum" sz="quarter" idx="5"/>
          </p:nvPr>
        </p:nvSpPr>
        <p:spPr/>
        <p:txBody>
          <a:bodyPr/>
          <a:lstStyle/>
          <a:p>
            <a:fld id="{DF293C6C-82EA-4D9D-AA8A-69C85F2EE2B5}" type="slidenum">
              <a:rPr lang="en-US" smtClean="0"/>
              <a:t>10</a:t>
            </a:fld>
            <a:endParaRPr lang="en-US" dirty="0"/>
          </a:p>
        </p:txBody>
      </p:sp>
    </p:spTree>
    <p:extLst>
      <p:ext uri="{BB962C8B-B14F-4D97-AF65-F5344CB8AC3E}">
        <p14:creationId xmlns:p14="http://schemas.microsoft.com/office/powerpoint/2010/main" val="269012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93C6C-82EA-4D9D-AA8A-69C85F2EE2B5}" type="slidenum">
              <a:rPr lang="en-US" smtClean="0"/>
              <a:t>11</a:t>
            </a:fld>
            <a:endParaRPr lang="en-US" dirty="0"/>
          </a:p>
        </p:txBody>
      </p:sp>
    </p:spTree>
    <p:extLst>
      <p:ext uri="{BB962C8B-B14F-4D97-AF65-F5344CB8AC3E}">
        <p14:creationId xmlns:p14="http://schemas.microsoft.com/office/powerpoint/2010/main" val="373953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93C6C-82EA-4D9D-AA8A-69C85F2EE2B5}" type="slidenum">
              <a:rPr lang="en-US" smtClean="0"/>
              <a:t>12</a:t>
            </a:fld>
            <a:endParaRPr lang="en-US" dirty="0"/>
          </a:p>
        </p:txBody>
      </p:sp>
    </p:spTree>
    <p:extLst>
      <p:ext uri="{BB962C8B-B14F-4D97-AF65-F5344CB8AC3E}">
        <p14:creationId xmlns:p14="http://schemas.microsoft.com/office/powerpoint/2010/main" val="204283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agrees with the focus</a:t>
            </a:r>
          </a:p>
          <a:p>
            <a:endParaRPr lang="en-US" dirty="0"/>
          </a:p>
          <a:p>
            <a:r>
              <a:rPr lang="en-US" dirty="0"/>
              <a:t>Steve: Recommends face to face as this is the most conducive to dialogue</a:t>
            </a:r>
          </a:p>
          <a:p>
            <a:endParaRPr lang="en-US" dirty="0"/>
          </a:p>
          <a:p>
            <a:r>
              <a:rPr lang="en-US" dirty="0"/>
              <a:t>Guerrero: How to address the areas that intersect.  For example the SASH campus is changing to 10million dollar effort for affordable housing.</a:t>
            </a:r>
          </a:p>
          <a:p>
            <a:endParaRPr lang="en-US" dirty="0"/>
          </a:p>
          <a:p>
            <a:r>
              <a:rPr lang="en-US" dirty="0"/>
              <a:t>Is there a new strategy under one of the priority areas that we should consider.</a:t>
            </a:r>
          </a:p>
          <a:p>
            <a:endParaRPr lang="en-US" dirty="0"/>
          </a:p>
          <a:p>
            <a:r>
              <a:rPr lang="en-US" dirty="0"/>
              <a:t>Reminder: in the monitoring process we can add a measure of the impact on other priority areas.</a:t>
            </a:r>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13</a:t>
            </a:fld>
            <a:endParaRPr lang="en-US" dirty="0"/>
          </a:p>
        </p:txBody>
      </p:sp>
    </p:spTree>
    <p:extLst>
      <p:ext uri="{BB962C8B-B14F-4D97-AF65-F5344CB8AC3E}">
        <p14:creationId xmlns:p14="http://schemas.microsoft.com/office/powerpoint/2010/main" val="217760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Nino: Great overview and context, but we need to take into consideration how the community will be using this.</a:t>
            </a:r>
          </a:p>
          <a:p>
            <a:endParaRPr lang="en-US" dirty="0"/>
          </a:p>
          <a:p>
            <a:r>
              <a:rPr lang="en-US" dirty="0"/>
              <a:t>This is a forgiving process as we respect all.</a:t>
            </a:r>
          </a:p>
          <a:p>
            <a:endParaRPr lang="en-US" dirty="0"/>
          </a:p>
          <a:p>
            <a:r>
              <a:rPr lang="en-US" dirty="0"/>
              <a:t>Reminder that you will always have an opportunity to </a:t>
            </a:r>
            <a:r>
              <a:rPr lang="en-US"/>
              <a:t>meet virtually.</a:t>
            </a:r>
          </a:p>
        </p:txBody>
      </p:sp>
      <p:sp>
        <p:nvSpPr>
          <p:cNvPr id="4" name="Slide Number Placeholder 3"/>
          <p:cNvSpPr>
            <a:spLocks noGrp="1"/>
          </p:cNvSpPr>
          <p:nvPr>
            <p:ph type="sldNum" sz="quarter" idx="5"/>
          </p:nvPr>
        </p:nvSpPr>
        <p:spPr/>
        <p:txBody>
          <a:bodyPr/>
          <a:lstStyle/>
          <a:p>
            <a:fld id="{DF293C6C-82EA-4D9D-AA8A-69C85F2EE2B5}" type="slidenum">
              <a:rPr lang="en-US" smtClean="0"/>
              <a:t>14</a:t>
            </a:fld>
            <a:endParaRPr lang="en-US" dirty="0"/>
          </a:p>
        </p:txBody>
      </p:sp>
    </p:spTree>
    <p:extLst>
      <p:ext uri="{BB962C8B-B14F-4D97-AF65-F5344CB8AC3E}">
        <p14:creationId xmlns:p14="http://schemas.microsoft.com/office/powerpoint/2010/main" val="201600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everyone in the THC team and POC</a:t>
            </a:r>
          </a:p>
          <a:p>
            <a:endParaRPr lang="en-US" dirty="0"/>
          </a:p>
          <a:p>
            <a:r>
              <a:rPr lang="en-US" dirty="0"/>
              <a:t>Explain terminology:</a:t>
            </a:r>
          </a:p>
          <a:p>
            <a:r>
              <a:rPr lang="en-US" dirty="0"/>
              <a:t>Steering Committee-keep us to our objective and timeline</a:t>
            </a:r>
          </a:p>
          <a:p>
            <a:r>
              <a:rPr lang="en-US" dirty="0"/>
              <a:t>SME-research based or some in kind support</a:t>
            </a:r>
          </a:p>
          <a:p>
            <a:endParaRPr lang="en-US" dirty="0"/>
          </a:p>
          <a:p>
            <a:r>
              <a:rPr lang="en-US" dirty="0"/>
              <a:t>Community Stakeholders-SMEs in indicators and are our leads in collaborative effort</a:t>
            </a:r>
          </a:p>
          <a:p>
            <a:endParaRPr lang="en-US" dirty="0"/>
          </a:p>
          <a:p>
            <a:r>
              <a:rPr lang="en-US" dirty="0"/>
              <a:t>Mentioned the 6 priority areas</a:t>
            </a:r>
          </a:p>
          <a:p>
            <a:endParaRPr lang="en-US" dirty="0"/>
          </a:p>
          <a:p>
            <a:r>
              <a:rPr lang="en-US" dirty="0"/>
              <a:t>While we are continuing to monitor this year’s CHIP will focus on 2</a:t>
            </a:r>
          </a:p>
          <a:p>
            <a:endParaRPr lang="en-US" dirty="0"/>
          </a:p>
          <a:p>
            <a:r>
              <a:rPr lang="en-US" dirty="0"/>
              <a:t>The community survey has been conducted to give a voice to residents</a:t>
            </a:r>
          </a:p>
          <a:p>
            <a:endParaRPr lang="en-US" dirty="0"/>
          </a:p>
          <a:p>
            <a:r>
              <a:rPr lang="en-US" dirty="0"/>
              <a:t>This survey will be shared with team</a:t>
            </a:r>
          </a:p>
          <a:p>
            <a:endParaRPr lang="en-US" dirty="0"/>
          </a:p>
          <a:p>
            <a:r>
              <a:rPr lang="en-US" dirty="0"/>
              <a:t>Work for SA Metro Health but it is for the county not government body</a:t>
            </a:r>
          </a:p>
          <a:p>
            <a:r>
              <a:rPr lang="en-US" dirty="0" err="1"/>
              <a:t>CINOW</a:t>
            </a:r>
            <a:r>
              <a:rPr lang="en-US" dirty="0"/>
              <a:t> is data support</a:t>
            </a:r>
          </a:p>
          <a:p>
            <a:r>
              <a:rPr lang="en-US" dirty="0"/>
              <a:t>RBA Lead Facilitator</a:t>
            </a:r>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2</a:t>
            </a:fld>
            <a:endParaRPr lang="en-US" dirty="0"/>
          </a:p>
        </p:txBody>
      </p:sp>
    </p:spTree>
    <p:extLst>
      <p:ext uri="{BB962C8B-B14F-4D97-AF65-F5344CB8AC3E}">
        <p14:creationId xmlns:p14="http://schemas.microsoft.com/office/powerpoint/2010/main" val="72789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are new to CHIP</a:t>
            </a:r>
          </a:p>
        </p:txBody>
      </p:sp>
      <p:sp>
        <p:nvSpPr>
          <p:cNvPr id="4" name="Slide Number Placeholder 3"/>
          <p:cNvSpPr>
            <a:spLocks noGrp="1"/>
          </p:cNvSpPr>
          <p:nvPr>
            <p:ph type="sldNum" sz="quarter" idx="5"/>
          </p:nvPr>
        </p:nvSpPr>
        <p:spPr/>
        <p:txBody>
          <a:bodyPr/>
          <a:lstStyle/>
          <a:p>
            <a:fld id="{DF293C6C-82EA-4D9D-AA8A-69C85F2EE2B5}" type="slidenum">
              <a:rPr lang="en-US" smtClean="0"/>
              <a:t>3</a:t>
            </a:fld>
            <a:endParaRPr lang="en-US" dirty="0"/>
          </a:p>
        </p:txBody>
      </p:sp>
    </p:spTree>
    <p:extLst>
      <p:ext uri="{BB962C8B-B14F-4D97-AF65-F5344CB8AC3E}">
        <p14:creationId xmlns:p14="http://schemas.microsoft.com/office/powerpoint/2010/main" val="297602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are new to CHIP</a:t>
            </a:r>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4</a:t>
            </a:fld>
            <a:endParaRPr lang="en-US" dirty="0"/>
          </a:p>
        </p:txBody>
      </p:sp>
    </p:spTree>
    <p:extLst>
      <p:ext uri="{BB962C8B-B14F-4D97-AF65-F5344CB8AC3E}">
        <p14:creationId xmlns:p14="http://schemas.microsoft.com/office/powerpoint/2010/main" val="123302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alignment between the indicators and priority areas on a upstream and downstream context/framework.</a:t>
            </a:r>
          </a:p>
          <a:p>
            <a:endParaRPr lang="en-US" dirty="0"/>
          </a:p>
          <a:p>
            <a:r>
              <a:rPr lang="en-US" dirty="0"/>
              <a:t>We are asking this group to identify 2 areas that either have the least amount of traction/movement or resources that need attention.</a:t>
            </a:r>
          </a:p>
          <a:p>
            <a:endParaRPr lang="en-US" dirty="0"/>
          </a:p>
          <a:p>
            <a:r>
              <a:rPr lang="en-US" dirty="0"/>
              <a:t>Any questions</a:t>
            </a:r>
          </a:p>
          <a:p>
            <a:r>
              <a:rPr lang="en-US" dirty="0"/>
              <a:t>Carol Huber: Can you give us a list of steering committee members (invited and accepted)</a:t>
            </a:r>
          </a:p>
          <a:p>
            <a:endParaRPr lang="en-US" dirty="0"/>
          </a:p>
          <a:p>
            <a:r>
              <a:rPr lang="en-US" dirty="0"/>
              <a:t>Robert Salcido: Will you provide deliverables and timelines</a:t>
            </a:r>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5</a:t>
            </a:fld>
            <a:endParaRPr lang="en-US" dirty="0"/>
          </a:p>
        </p:txBody>
      </p:sp>
    </p:spTree>
    <p:extLst>
      <p:ext uri="{BB962C8B-B14F-4D97-AF65-F5344CB8AC3E}">
        <p14:creationId xmlns:p14="http://schemas.microsoft.com/office/powerpoint/2010/main" val="27271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to stakeholders and steering committee will be provided this month</a:t>
            </a:r>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6</a:t>
            </a:fld>
            <a:endParaRPr lang="en-US" dirty="0"/>
          </a:p>
        </p:txBody>
      </p:sp>
    </p:spTree>
    <p:extLst>
      <p:ext uri="{BB962C8B-B14F-4D97-AF65-F5344CB8AC3E}">
        <p14:creationId xmlns:p14="http://schemas.microsoft.com/office/powerpoint/2010/main" val="29767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tentative Wednesday meetings (these are soft target deadlines)</a:t>
            </a:r>
          </a:p>
          <a:p>
            <a:endParaRPr lang="en-US" dirty="0"/>
          </a:p>
          <a:p>
            <a:r>
              <a:rPr lang="en-US" dirty="0"/>
              <a:t>We added a 4</a:t>
            </a:r>
            <a:r>
              <a:rPr lang="en-US" baseline="30000" dirty="0"/>
              <a:t>th</a:t>
            </a:r>
            <a:r>
              <a:rPr lang="en-US" dirty="0"/>
              <a:t> meeting as buffer…if needed</a:t>
            </a:r>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7</a:t>
            </a:fld>
            <a:endParaRPr lang="en-US" dirty="0"/>
          </a:p>
        </p:txBody>
      </p:sp>
    </p:spTree>
    <p:extLst>
      <p:ext uri="{BB962C8B-B14F-4D97-AF65-F5344CB8AC3E}">
        <p14:creationId xmlns:p14="http://schemas.microsoft.com/office/powerpoint/2010/main" val="15723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aggressive timeline.  For this reason we are focusing on 2 areas.</a:t>
            </a:r>
          </a:p>
          <a:p>
            <a:endParaRPr lang="en-US" dirty="0"/>
          </a:p>
          <a:p>
            <a:r>
              <a:rPr lang="en-US" dirty="0"/>
              <a:t>This will be the first time to move action</a:t>
            </a:r>
          </a:p>
          <a:p>
            <a:endParaRPr lang="en-US" dirty="0"/>
          </a:p>
          <a:p>
            <a:r>
              <a:rPr lang="en-US" dirty="0"/>
              <a:t>Nino-extensive work on </a:t>
            </a:r>
            <a:r>
              <a:rPr lang="en-US" dirty="0" err="1"/>
              <a:t>CHIPs</a:t>
            </a:r>
            <a:r>
              <a:rPr lang="en-US" dirty="0"/>
              <a:t> across the country</a:t>
            </a:r>
          </a:p>
          <a:p>
            <a:r>
              <a:rPr lang="en-US" dirty="0"/>
              <a:t>Blanchard-helped moved from </a:t>
            </a:r>
            <a:r>
              <a:rPr lang="en-US" dirty="0" err="1"/>
              <a:t>CHNA</a:t>
            </a:r>
            <a:r>
              <a:rPr lang="en-US" dirty="0"/>
              <a:t> to CHIP</a:t>
            </a:r>
          </a:p>
        </p:txBody>
      </p:sp>
      <p:sp>
        <p:nvSpPr>
          <p:cNvPr id="4" name="Slide Number Placeholder 3"/>
          <p:cNvSpPr>
            <a:spLocks noGrp="1"/>
          </p:cNvSpPr>
          <p:nvPr>
            <p:ph type="sldNum" sz="quarter" idx="5"/>
          </p:nvPr>
        </p:nvSpPr>
        <p:spPr/>
        <p:txBody>
          <a:bodyPr/>
          <a:lstStyle/>
          <a:p>
            <a:fld id="{DF293C6C-82EA-4D9D-AA8A-69C85F2EE2B5}" type="slidenum">
              <a:rPr lang="en-US" smtClean="0"/>
              <a:t>8</a:t>
            </a:fld>
            <a:endParaRPr lang="en-US" dirty="0"/>
          </a:p>
        </p:txBody>
      </p:sp>
    </p:spTree>
    <p:extLst>
      <p:ext uri="{BB962C8B-B14F-4D97-AF65-F5344CB8AC3E}">
        <p14:creationId xmlns:p14="http://schemas.microsoft.com/office/powerpoint/2010/main" val="8719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looked at these and had to decide what to work 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293C6C-82EA-4D9D-AA8A-69C85F2EE2B5}" type="slidenum">
              <a:rPr lang="en-US" smtClean="0"/>
              <a:t>9</a:t>
            </a:fld>
            <a:endParaRPr lang="en-US" dirty="0"/>
          </a:p>
        </p:txBody>
      </p:sp>
    </p:spTree>
    <p:extLst>
      <p:ext uri="{BB962C8B-B14F-4D97-AF65-F5344CB8AC3E}">
        <p14:creationId xmlns:p14="http://schemas.microsoft.com/office/powerpoint/2010/main" val="412879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39117B-1405-4997-81DF-D47685487591}" type="datetime1">
              <a:rPr lang="en-US" smtClean="0"/>
              <a:t>6/12/23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22284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D327-AB58-4897-AF71-6D19B63EA53A}" type="datetime1">
              <a:rPr lang="en-US" smtClean="0"/>
              <a:t>6/12/23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413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0F879-CB5E-4D5D-8720-D92DA7AE545E}" type="datetime1">
              <a:rPr lang="en-US" smtClean="0"/>
              <a:t>6/12/23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7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87957-4685-4AAA-AC15-17027EB8CE3B}" type="datetime1">
              <a:rPr lang="en-US" smtClean="0"/>
              <a:t>6/12/23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743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FB02546-CD2F-49E1-B1D0-A834B66B5E2F}" type="datetime1">
              <a:rPr lang="en-US" smtClean="0"/>
              <a:t>6/12/23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8603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F7815D2-491A-4C11-867A-1AADC7361863}" type="datetime1">
              <a:rPr lang="en-US" smtClean="0"/>
              <a:t>6/12/23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844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3B4EE1E-2631-4416-BD05-4FE45075E299}" type="datetime1">
              <a:rPr lang="en-US" smtClean="0"/>
              <a:t>6/12/23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09482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632A5-C0DB-45B3-9A28-AA7E7B5E7621}" type="datetime1">
              <a:rPr lang="en-US" smtClean="0"/>
              <a:t>6/12/23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849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FDAC-91B9-467F-9D59-FECADBF43D47}" type="datetime1">
              <a:rPr lang="en-US" smtClean="0"/>
              <a:t>6/12/23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917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151332A-5D1A-4A68-8DC3-3FC24CFC5B34}" type="datetime1">
              <a:rPr lang="en-US" smtClean="0"/>
              <a:t>6/12/23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239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3B4EE1E-2631-4416-BD05-4FE45075E299}" type="datetime1">
              <a:rPr lang="en-US" smtClean="0"/>
              <a:t>6/12/23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95869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3B4EE1E-2631-4416-BD05-4FE45075E299}" type="datetime1">
              <a:rPr lang="en-US" smtClean="0"/>
              <a:t>6/12/23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121821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abay.com/vectors/circle-hands-teamwork-community-31234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lizabeth.lutz@healthcollaborative.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Jessica.Rios@healthcollaborative.net" TargetMode="External"/><Relationship Id="rId4" Type="http://schemas.openxmlformats.org/officeDocument/2006/relationships/hyperlink" Target="mailto:Alejandra.Mora@healthcollabortive.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naccho.org/programs/public-health-infrastructure/performance-improvement/community-health-assessment/mapp/phase-6-action-cycle" TargetMode="External"/><Relationship Id="rId3" Type="http://schemas.openxmlformats.org/officeDocument/2006/relationships/hyperlink" Target="https://www.naccho.org/programs/public-health-infrastructure/performance-improvement/community-health-assessment/mapp/phase-1-organize-for-success-partnership-development" TargetMode="External"/><Relationship Id="rId7" Type="http://schemas.openxmlformats.org/officeDocument/2006/relationships/hyperlink" Target="https://www.naccho.org/programs/public-health-infrastructure/performance-improvement/community-health-assessment/mapp/phase-5-formulate-goals-strateg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accho.org/programs/public-health-infrastructure/performance-improvement/community-health-assessment/mapp/phase-4-identify-strategic-issues" TargetMode="External"/><Relationship Id="rId5" Type="http://schemas.openxmlformats.org/officeDocument/2006/relationships/hyperlink" Target="https://www.naccho.org/programs/public-health-infrastructure/performance-improvement/community-health-assessment/mapp/phase-3-the-four-assessments" TargetMode="External"/><Relationship Id="rId4" Type="http://schemas.openxmlformats.org/officeDocument/2006/relationships/hyperlink" Target="https://www.naccho.org/programs/public-health-infrastructure/performance-improvement/community-health-assessment/mapp/phase-2-visio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BDB7-2134-468E-9725-B904F4E364E5}"/>
              </a:ext>
            </a:extLst>
          </p:cNvPr>
          <p:cNvSpPr>
            <a:spLocks noGrp="1"/>
          </p:cNvSpPr>
          <p:nvPr>
            <p:ph type="ctrTitle"/>
          </p:nvPr>
        </p:nvSpPr>
        <p:spPr>
          <a:xfrm>
            <a:off x="1109980" y="4206240"/>
            <a:ext cx="9966960" cy="1325880"/>
          </a:xfrm>
        </p:spPr>
        <p:txBody>
          <a:bodyPr>
            <a:normAutofit/>
          </a:bodyPr>
          <a:lstStyle/>
          <a:p>
            <a:r>
              <a:rPr lang="en-US" sz="6600" dirty="0">
                <a:solidFill>
                  <a:schemeClr val="accent1"/>
                </a:solidFill>
              </a:rPr>
              <a:t>CHIP 2023</a:t>
            </a:r>
          </a:p>
        </p:txBody>
      </p:sp>
      <p:pic>
        <p:nvPicPr>
          <p:cNvPr id="8" name="Picture 7">
            <a:extLst>
              <a:ext uri="{FF2B5EF4-FFF2-40B4-BE49-F238E27FC236}">
                <a16:creationId xmlns:a16="http://schemas.microsoft.com/office/drawing/2014/main" id="{A7698E4F-041B-6E78-69A4-711F8D29B2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8760" y="236221"/>
            <a:ext cx="3796792" cy="3796792"/>
          </a:xfrm>
          <a:prstGeom prst="rect">
            <a:avLst/>
          </a:prstGeom>
        </p:spPr>
      </p:pic>
    </p:spTree>
    <p:extLst>
      <p:ext uri="{BB962C8B-B14F-4D97-AF65-F5344CB8AC3E}">
        <p14:creationId xmlns:p14="http://schemas.microsoft.com/office/powerpoint/2010/main" val="193526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TWO PRIORITY AREAS</a:t>
            </a:r>
          </a:p>
        </p:txBody>
      </p:sp>
      <p:sp>
        <p:nvSpPr>
          <p:cNvPr id="3" name="Content Placeholder 2"/>
          <p:cNvSpPr>
            <a:spLocks noGrp="1"/>
          </p:cNvSpPr>
          <p:nvPr>
            <p:ph idx="1"/>
          </p:nvPr>
        </p:nvSpPr>
        <p:spPr/>
        <p:txBody>
          <a:bodyPr>
            <a:normAutofit fontScale="92500" lnSpcReduction="10000"/>
          </a:bodyPr>
          <a:lstStyle/>
          <a:p>
            <a:pPr marL="45720" indent="0">
              <a:buNone/>
            </a:pPr>
            <a:r>
              <a:rPr lang="en-US" dirty="0"/>
              <a:t>Different factors that may be considered when choosing the two priority areas to focus on:</a:t>
            </a:r>
          </a:p>
          <a:p>
            <a:pPr marL="502920" indent="-457200">
              <a:buAutoNum type="alphaUcParenR"/>
            </a:pPr>
            <a:r>
              <a:rPr lang="en-US" dirty="0"/>
              <a:t>Greatest disparity</a:t>
            </a:r>
          </a:p>
          <a:p>
            <a:pPr marL="502920" indent="-457200">
              <a:buAutoNum type="alphaUcParenR"/>
            </a:pPr>
            <a:r>
              <a:rPr lang="en-US" dirty="0"/>
              <a:t>Most limiting for all</a:t>
            </a:r>
          </a:p>
          <a:p>
            <a:pPr marL="502920" indent="-457200">
              <a:buAutoNum type="alphaUcParenR"/>
            </a:pPr>
            <a:r>
              <a:rPr lang="en-US" dirty="0"/>
              <a:t>Available or upcoming resources</a:t>
            </a:r>
          </a:p>
          <a:p>
            <a:pPr marL="502920" indent="-457200">
              <a:buAutoNum type="alphaUcParenR"/>
            </a:pPr>
            <a:r>
              <a:rPr lang="en-US" dirty="0"/>
              <a:t>Most chronic issue</a:t>
            </a:r>
          </a:p>
          <a:p>
            <a:pPr marL="502920" indent="-457200">
              <a:buAutoNum type="alphaUcParenR"/>
            </a:pPr>
            <a:r>
              <a:rPr lang="en-US" dirty="0"/>
              <a:t>Greatest impact (long term or otherwise)</a:t>
            </a:r>
          </a:p>
          <a:p>
            <a:pPr marL="502920" indent="-457200">
              <a:buAutoNum type="alphaUcParenR"/>
            </a:pPr>
            <a:r>
              <a:rPr lang="en-US" dirty="0"/>
              <a:t>Greatest Reward to investment ratio</a:t>
            </a:r>
          </a:p>
          <a:p>
            <a:pPr marL="502920" indent="-457200">
              <a:buAutoNum type="alphaUcParenR"/>
            </a:pPr>
            <a:r>
              <a:rPr lang="en-US" dirty="0"/>
              <a:t>Ease of data capture</a:t>
            </a:r>
          </a:p>
        </p:txBody>
      </p:sp>
    </p:spTree>
    <p:extLst>
      <p:ext uri="{BB962C8B-B14F-4D97-AF65-F5344CB8AC3E}">
        <p14:creationId xmlns:p14="http://schemas.microsoft.com/office/powerpoint/2010/main" val="35797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a:t>
            </a:r>
          </a:p>
        </p:txBody>
      </p:sp>
      <p:sp>
        <p:nvSpPr>
          <p:cNvPr id="3" name="Content Placeholder 2"/>
          <p:cNvSpPr>
            <a:spLocks noGrp="1"/>
          </p:cNvSpPr>
          <p:nvPr>
            <p:ph idx="1"/>
          </p:nvPr>
        </p:nvSpPr>
        <p:spPr/>
        <p:txBody>
          <a:bodyPr/>
          <a:lstStyle/>
          <a:p>
            <a:r>
              <a:rPr lang="en-US" dirty="0"/>
              <a:t>Measurement can be disaggregated by race/ethnicity/zip code</a:t>
            </a:r>
          </a:p>
          <a:p>
            <a:r>
              <a:rPr lang="en-US" dirty="0"/>
              <a:t>Measurement must be routine and consistent</a:t>
            </a:r>
          </a:p>
          <a:p>
            <a:r>
              <a:rPr lang="en-US" dirty="0"/>
              <a:t>Measurement must have standardization</a:t>
            </a:r>
          </a:p>
        </p:txBody>
      </p:sp>
    </p:spTree>
    <p:extLst>
      <p:ext uri="{BB962C8B-B14F-4D97-AF65-F5344CB8AC3E}">
        <p14:creationId xmlns:p14="http://schemas.microsoft.com/office/powerpoint/2010/main" val="358598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pPr marL="45720" indent="0">
              <a:buNone/>
            </a:pPr>
            <a:r>
              <a:rPr lang="en-US" dirty="0"/>
              <a:t>Data could be obtained through:</a:t>
            </a:r>
          </a:p>
          <a:p>
            <a:pPr marL="45720" indent="0">
              <a:buNone/>
            </a:pPr>
            <a:endParaRPr lang="en-US" dirty="0"/>
          </a:p>
          <a:p>
            <a:r>
              <a:rPr lang="en-US" dirty="0"/>
              <a:t>Race/ethnicity</a:t>
            </a:r>
          </a:p>
          <a:p>
            <a:r>
              <a:rPr lang="en-US" dirty="0"/>
              <a:t>Zip code</a:t>
            </a:r>
          </a:p>
          <a:p>
            <a:r>
              <a:rPr lang="en-US" dirty="0"/>
              <a:t>Public data</a:t>
            </a:r>
          </a:p>
        </p:txBody>
      </p:sp>
    </p:spTree>
    <p:extLst>
      <p:ext uri="{BB962C8B-B14F-4D97-AF65-F5344CB8AC3E}">
        <p14:creationId xmlns:p14="http://schemas.microsoft.com/office/powerpoint/2010/main" val="249619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open discussion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9475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44CD-4D58-5EED-A429-3B66A21B2C9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FC117EAA-A9F6-43C7-3C0A-1BF3939AB084}"/>
              </a:ext>
            </a:extLst>
          </p:cNvPr>
          <p:cNvSpPr>
            <a:spLocks noGrp="1"/>
          </p:cNvSpPr>
          <p:nvPr>
            <p:ph idx="1"/>
          </p:nvPr>
        </p:nvSpPr>
        <p:spPr>
          <a:xfrm>
            <a:off x="2231136" y="2353056"/>
            <a:ext cx="7729728" cy="4255008"/>
          </a:xfrm>
        </p:spPr>
        <p:txBody>
          <a:bodyPr>
            <a:normAutofit/>
          </a:bodyPr>
          <a:lstStyle/>
          <a:p>
            <a:r>
              <a:rPr lang="en-US" dirty="0"/>
              <a:t>After Meeting</a:t>
            </a:r>
          </a:p>
          <a:p>
            <a:pPr lvl="1"/>
            <a:r>
              <a:rPr lang="en-US" dirty="0"/>
              <a:t>Meeting notes and web video will be available for download</a:t>
            </a:r>
          </a:p>
          <a:p>
            <a:pPr lvl="1"/>
            <a:r>
              <a:rPr lang="en-US" dirty="0"/>
              <a:t>Connect with us any time</a:t>
            </a:r>
          </a:p>
          <a:p>
            <a:pPr lvl="2"/>
            <a:r>
              <a:rPr lang="en-US" dirty="0">
                <a:hlinkClick r:id="rId3"/>
              </a:rPr>
              <a:t>Elizabeth.lutz@healthcollaborative.net</a:t>
            </a:r>
            <a:r>
              <a:rPr lang="en-US" dirty="0"/>
              <a:t> 210-387-1935</a:t>
            </a:r>
          </a:p>
          <a:p>
            <a:pPr lvl="2"/>
            <a:r>
              <a:rPr lang="en-US" dirty="0">
                <a:hlinkClick r:id="rId4"/>
              </a:rPr>
              <a:t>Alejandra.Mora@healthcollabortive.net</a:t>
            </a:r>
            <a:r>
              <a:rPr lang="en-US" dirty="0"/>
              <a:t> 210-772-1490</a:t>
            </a:r>
          </a:p>
          <a:p>
            <a:pPr lvl="2"/>
            <a:r>
              <a:rPr lang="en-US" dirty="0">
                <a:hlinkClick r:id="rId5"/>
              </a:rPr>
              <a:t>Jessica.Rios@healthcollaborative.net</a:t>
            </a:r>
            <a:r>
              <a:rPr lang="en-US" dirty="0"/>
              <a:t> 210-772-6712</a:t>
            </a:r>
          </a:p>
          <a:p>
            <a:pPr marL="0" indent="0">
              <a:buNone/>
            </a:pPr>
            <a:endParaRPr lang="en-US" dirty="0"/>
          </a:p>
          <a:p>
            <a:pPr marL="0" indent="0">
              <a:buNone/>
            </a:pPr>
            <a:r>
              <a:rPr lang="en-US" dirty="0"/>
              <a:t>We need your help with:</a:t>
            </a:r>
          </a:p>
          <a:p>
            <a:r>
              <a:rPr lang="en-US" dirty="0"/>
              <a:t>Recommendations for partners</a:t>
            </a:r>
          </a:p>
          <a:p>
            <a:r>
              <a:rPr lang="en-US" dirty="0"/>
              <a:t>In-kind support for project (space, food, printing)</a:t>
            </a:r>
          </a:p>
          <a:p>
            <a:r>
              <a:rPr lang="en-US" dirty="0"/>
              <a:t>Financial Resources</a:t>
            </a:r>
          </a:p>
        </p:txBody>
      </p:sp>
    </p:spTree>
    <p:extLst>
      <p:ext uri="{BB962C8B-B14F-4D97-AF65-F5344CB8AC3E}">
        <p14:creationId xmlns:p14="http://schemas.microsoft.com/office/powerpoint/2010/main" val="246643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AE62-315C-12B3-CE2B-E4C0D31DF41A}"/>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43077052-E3CA-C146-2885-4919EBED3640}"/>
              </a:ext>
            </a:extLst>
          </p:cNvPr>
          <p:cNvSpPr>
            <a:spLocks noGrp="1"/>
          </p:cNvSpPr>
          <p:nvPr>
            <p:ph idx="1"/>
          </p:nvPr>
        </p:nvSpPr>
        <p:spPr/>
        <p:txBody>
          <a:bodyPr/>
          <a:lstStyle/>
          <a:p>
            <a:r>
              <a:rPr lang="en-US" dirty="0"/>
              <a:t>Steering Committee- Board and Subject Matter Experts (SME’s)</a:t>
            </a:r>
          </a:p>
          <a:p>
            <a:r>
              <a:rPr lang="en-US" dirty="0"/>
              <a:t>Community Stakeholders – Leads of Collaboratives, SME in Indicators</a:t>
            </a:r>
          </a:p>
          <a:p>
            <a:r>
              <a:rPr lang="en-US" dirty="0"/>
              <a:t>Community Engagement/Resident Voice- Survey Tools and engagement sessions</a:t>
            </a:r>
          </a:p>
          <a:p>
            <a:r>
              <a:rPr lang="en-US" dirty="0"/>
              <a:t>Partners and Collaborations </a:t>
            </a:r>
          </a:p>
          <a:p>
            <a:pPr lvl="1"/>
            <a:r>
              <a:rPr lang="en-US" dirty="0"/>
              <a:t>San Antonio Metro Health</a:t>
            </a:r>
          </a:p>
          <a:p>
            <a:pPr lvl="1"/>
            <a:r>
              <a:rPr lang="en-US" dirty="0"/>
              <a:t>CINOW</a:t>
            </a:r>
          </a:p>
          <a:p>
            <a:pPr lvl="1"/>
            <a:r>
              <a:rPr lang="en-US" dirty="0"/>
              <a:t>RBA Lead Facilitator</a:t>
            </a:r>
          </a:p>
          <a:p>
            <a:pPr marL="0" indent="0">
              <a:buNone/>
            </a:pPr>
            <a:endParaRPr lang="en-US" dirty="0"/>
          </a:p>
        </p:txBody>
      </p:sp>
    </p:spTree>
    <p:extLst>
      <p:ext uri="{BB962C8B-B14F-4D97-AF65-F5344CB8AC3E}">
        <p14:creationId xmlns:p14="http://schemas.microsoft.com/office/powerpoint/2010/main" val="66836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571C-BB1B-AAC2-FE09-3D46F269D7F7}"/>
              </a:ext>
            </a:extLst>
          </p:cNvPr>
          <p:cNvSpPr>
            <a:spLocks noGrp="1"/>
          </p:cNvSpPr>
          <p:nvPr>
            <p:ph type="title"/>
          </p:nvPr>
        </p:nvSpPr>
        <p:spPr/>
        <p:txBody>
          <a:bodyPr/>
          <a:lstStyle/>
          <a:p>
            <a:r>
              <a:rPr lang="en-US" dirty="0"/>
              <a:t>What is a CHIP</a:t>
            </a:r>
          </a:p>
        </p:txBody>
      </p:sp>
      <p:sp>
        <p:nvSpPr>
          <p:cNvPr id="3" name="Content Placeholder 2">
            <a:extLst>
              <a:ext uri="{FF2B5EF4-FFF2-40B4-BE49-F238E27FC236}">
                <a16:creationId xmlns:a16="http://schemas.microsoft.com/office/drawing/2014/main" id="{69E24EBF-C839-5A8C-A1EE-BA7993342AC3}"/>
              </a:ext>
            </a:extLst>
          </p:cNvPr>
          <p:cNvSpPr>
            <a:spLocks noGrp="1"/>
          </p:cNvSpPr>
          <p:nvPr>
            <p:ph idx="1"/>
          </p:nvPr>
        </p:nvSpPr>
        <p:spPr>
          <a:xfrm>
            <a:off x="877824" y="2353056"/>
            <a:ext cx="10351008" cy="4206240"/>
          </a:xfrm>
        </p:spPr>
        <p:txBody>
          <a:bodyPr>
            <a:normAutofit lnSpcReduction="10000"/>
          </a:bodyPr>
          <a:lstStyle/>
          <a:p>
            <a:pPr algn="l"/>
            <a:r>
              <a:rPr lang="en-US" b="1" i="0" dirty="0">
                <a:solidFill>
                  <a:srgbClr val="3E4543"/>
                </a:solidFill>
                <a:effectLst/>
                <a:latin typeface="proxima-nova"/>
              </a:rPr>
              <a:t>Community Health Assessment and Improvement Planning</a:t>
            </a:r>
          </a:p>
          <a:p>
            <a:pPr algn="l"/>
            <a:r>
              <a:rPr lang="en-US" b="0" i="0" dirty="0">
                <a:solidFill>
                  <a:srgbClr val="3E4543"/>
                </a:solidFill>
                <a:effectLst/>
                <a:latin typeface="proxima-nova"/>
              </a:rPr>
              <a:t>The fundamental purpose of public health is defined by three core functions: assessment, policy development and assurance. Community health assessments (CHAs) provide information for problem and asset identification and policy formulation, implementation, and evaluation. CHAs also help measure how well a public health system is fulfilling its assurance function.</a:t>
            </a:r>
          </a:p>
          <a:p>
            <a:pPr algn="l"/>
            <a:r>
              <a:rPr lang="en-US" b="0" i="0" dirty="0">
                <a:solidFill>
                  <a:srgbClr val="3E4543"/>
                </a:solidFill>
                <a:effectLst/>
                <a:latin typeface="proxima-nova"/>
              </a:rPr>
              <a:t>A CHA should be part of an ongoing broader community health improvement process. A community health improvement process uses CHA data to identify priority issues, develop and implement strategies for action, and establish accountability to ensure measurable health improvement, which are often outlined in the form of a community health improvement plan (CHIP).</a:t>
            </a:r>
            <a:r>
              <a:rPr lang="en-US" b="0" i="0" baseline="30000" dirty="0">
                <a:solidFill>
                  <a:srgbClr val="3E4543"/>
                </a:solidFill>
                <a:effectLst/>
                <a:latin typeface="proxima-nova"/>
              </a:rPr>
              <a:t>3 </a:t>
            </a:r>
            <a:r>
              <a:rPr lang="en-US" b="0" i="0" dirty="0">
                <a:solidFill>
                  <a:srgbClr val="3E4543"/>
                </a:solidFill>
                <a:effectLst/>
                <a:latin typeface="proxima-nova"/>
              </a:rPr>
              <a:t>A community health improvement process looks outside of the performance of an individual organization serving a specific segment of a community to the way in which the activities of many organizations contribute to community health improvement.</a:t>
            </a:r>
            <a:r>
              <a:rPr lang="en-US" b="0" i="0" baseline="30000" dirty="0">
                <a:solidFill>
                  <a:srgbClr val="3E4543"/>
                </a:solidFill>
                <a:effectLst/>
                <a:latin typeface="proxima-nova"/>
              </a:rPr>
              <a:t>3</a:t>
            </a:r>
            <a:endParaRPr lang="en-US" b="0" i="0" dirty="0">
              <a:solidFill>
                <a:srgbClr val="3E4543"/>
              </a:solidFill>
              <a:effectLst/>
              <a:latin typeface="proxima-nova"/>
            </a:endParaRPr>
          </a:p>
          <a:p>
            <a:pPr algn="l"/>
            <a:r>
              <a:rPr lang="en-US" b="0" i="0" dirty="0">
                <a:solidFill>
                  <a:srgbClr val="3E4543"/>
                </a:solidFill>
                <a:effectLst/>
                <a:latin typeface="proxima-nova"/>
              </a:rPr>
              <a:t>A variety of tools and processes may be used to conduct a community health improvement process; the essential ingredients are community engagement and collaborative participation. Below you will find a description of the steps in a CHA/CHIP, and links to additional resources for each of the six steps.</a:t>
            </a:r>
            <a:r>
              <a:rPr lang="en-US" b="0" i="0" baseline="30000" dirty="0">
                <a:solidFill>
                  <a:srgbClr val="3E4543"/>
                </a:solidFill>
                <a:effectLst/>
                <a:latin typeface="proxima-nova"/>
              </a:rPr>
              <a:t>2</a:t>
            </a:r>
            <a:endParaRPr lang="en-US" b="0" i="0" dirty="0">
              <a:solidFill>
                <a:srgbClr val="3E4543"/>
              </a:solidFill>
              <a:effectLst/>
              <a:latin typeface="proxima-nova"/>
            </a:endParaRPr>
          </a:p>
        </p:txBody>
      </p:sp>
      <p:sp>
        <p:nvSpPr>
          <p:cNvPr id="4" name="TextBox 3">
            <a:extLst>
              <a:ext uri="{FF2B5EF4-FFF2-40B4-BE49-F238E27FC236}">
                <a16:creationId xmlns:a16="http://schemas.microsoft.com/office/drawing/2014/main" id="{8BAABD6A-6BA2-DE62-AFF6-EF77FBD21A9A}"/>
              </a:ext>
            </a:extLst>
          </p:cNvPr>
          <p:cNvSpPr txBox="1"/>
          <p:nvPr/>
        </p:nvSpPr>
        <p:spPr>
          <a:xfrm>
            <a:off x="232654" y="6374630"/>
            <a:ext cx="7657866" cy="276999"/>
          </a:xfrm>
          <a:prstGeom prst="rect">
            <a:avLst/>
          </a:prstGeom>
          <a:noFill/>
        </p:spPr>
        <p:txBody>
          <a:bodyPr wrap="none" rtlCol="0">
            <a:spAutoFit/>
          </a:bodyPr>
          <a:lstStyle/>
          <a:p>
            <a:r>
              <a:rPr lang="en-US" sz="1200" dirty="0"/>
              <a:t>https://</a:t>
            </a:r>
            <a:r>
              <a:rPr lang="en-US" sz="1200" dirty="0" err="1"/>
              <a:t>www.naccho.org</a:t>
            </a:r>
            <a:r>
              <a:rPr lang="en-US" sz="1200" dirty="0"/>
              <a:t>/programs/public-health-infrastructure/performance-improvement/community-health-assessment</a:t>
            </a:r>
          </a:p>
        </p:txBody>
      </p:sp>
    </p:spTree>
    <p:extLst>
      <p:ext uri="{BB962C8B-B14F-4D97-AF65-F5344CB8AC3E}">
        <p14:creationId xmlns:p14="http://schemas.microsoft.com/office/powerpoint/2010/main" val="67204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48822-E286-479C-FD35-C31DC8FF0481}"/>
              </a:ext>
            </a:extLst>
          </p:cNvPr>
          <p:cNvSpPr>
            <a:spLocks noGrp="1"/>
          </p:cNvSpPr>
          <p:nvPr>
            <p:ph idx="1"/>
          </p:nvPr>
        </p:nvSpPr>
        <p:spPr>
          <a:xfrm>
            <a:off x="633984" y="646176"/>
            <a:ext cx="11009376" cy="5998464"/>
          </a:xfrm>
        </p:spPr>
        <p:txBody>
          <a:bodyPr>
            <a:normAutofit fontScale="55000" lnSpcReduction="20000"/>
          </a:bodyPr>
          <a:lstStyle/>
          <a:p>
            <a:pPr algn="l"/>
            <a:r>
              <a:rPr lang="en-US" b="1" i="0" u="none" strike="noStrike" dirty="0">
                <a:solidFill>
                  <a:srgbClr val="3E4543"/>
                </a:solidFill>
                <a:effectLst/>
                <a:latin typeface="proxima-nova"/>
                <a:hlinkClick r:id="rId3"/>
              </a:rPr>
              <a:t>Organizing and Engaging Partners</a:t>
            </a:r>
            <a:endParaRPr lang="en-US" b="1" i="0" dirty="0">
              <a:solidFill>
                <a:srgbClr val="008996"/>
              </a:solidFill>
              <a:effectLst/>
              <a:latin typeface="proxima-nova"/>
            </a:endParaRPr>
          </a:p>
          <a:p>
            <a:pPr algn="l"/>
            <a:r>
              <a:rPr lang="en-US" b="0" i="0" dirty="0">
                <a:solidFill>
                  <a:srgbClr val="3E4543"/>
                </a:solidFill>
                <a:effectLst/>
                <a:latin typeface="proxima-nova"/>
              </a:rPr>
              <a:t>The first steps of a CHA/CHIP process involve two critical and interrelated activities: organizing the planning process and developing the planning partnership. The purpose of this phase is to structure a planning process that builds commitment, engages participants as active partners, uses participants' time well, and results in a plan that can be realistically implemented. This is the first phase of the MAPP process.</a:t>
            </a:r>
          </a:p>
          <a:p>
            <a:pPr algn="l"/>
            <a:r>
              <a:rPr lang="en-US" b="1" i="0" u="none" strike="noStrike" dirty="0">
                <a:solidFill>
                  <a:srgbClr val="3E4543"/>
                </a:solidFill>
                <a:effectLst/>
                <a:latin typeface="proxima-nova"/>
                <a:hlinkClick r:id="rId4"/>
              </a:rPr>
              <a:t>Visioning</a:t>
            </a:r>
            <a:endParaRPr lang="en-US" b="1" i="0" dirty="0">
              <a:solidFill>
                <a:srgbClr val="008996"/>
              </a:solidFill>
              <a:effectLst/>
              <a:latin typeface="proxima-nova"/>
            </a:endParaRPr>
          </a:p>
          <a:p>
            <a:pPr algn="l"/>
            <a:r>
              <a:rPr lang="en-US" b="0" i="0" dirty="0">
                <a:solidFill>
                  <a:srgbClr val="3E4543"/>
                </a:solidFill>
                <a:effectLst/>
                <a:latin typeface="proxima-nova"/>
              </a:rPr>
              <a:t>Visioning guides the community through a collaborative process that leads to a shared community vision and common values.</a:t>
            </a:r>
          </a:p>
          <a:p>
            <a:pPr algn="l"/>
            <a:r>
              <a:rPr lang="en-US" b="0" i="0" dirty="0">
                <a:solidFill>
                  <a:srgbClr val="3E4543"/>
                </a:solidFill>
                <a:effectLst/>
                <a:latin typeface="proxima-nova"/>
              </a:rPr>
              <a:t>Vision and values statements provide focus, purpose, and direction to a CHA/CHIP process so that participants collectively achieve a shared vision for the future. A shared community vision provides an overarching goal for the community—a statement of what the ideal future looks like. Values are the fundamental principles and beliefs that guide a community-driven planning process.</a:t>
            </a:r>
          </a:p>
          <a:p>
            <a:pPr algn="l"/>
            <a:r>
              <a:rPr lang="en-US" b="0" i="0" dirty="0">
                <a:solidFill>
                  <a:srgbClr val="3E4543"/>
                </a:solidFill>
                <a:effectLst/>
                <a:latin typeface="proxima-nova"/>
              </a:rPr>
              <a:t>Visioning is ideally conducted at the beginning of the CHA/CHIP process, as it offers a useful mechanism for convening the community and building enthusiasm for the process, setting the stage for planning, and providing a common framework throughout subsequent phases. This is the second phase of the MAPP process.</a:t>
            </a:r>
          </a:p>
          <a:p>
            <a:pPr algn="l"/>
            <a:r>
              <a:rPr lang="en-US" b="1" i="0" u="none" strike="noStrike" dirty="0">
                <a:solidFill>
                  <a:srgbClr val="3E4543"/>
                </a:solidFill>
                <a:effectLst/>
                <a:latin typeface="proxima-nova"/>
                <a:hlinkClick r:id="rId5"/>
              </a:rPr>
              <a:t>Collecting and analyzing data</a:t>
            </a:r>
            <a:endParaRPr lang="en-US" b="1" i="0" dirty="0">
              <a:solidFill>
                <a:srgbClr val="008996"/>
              </a:solidFill>
              <a:effectLst/>
              <a:latin typeface="proxima-nova"/>
            </a:endParaRPr>
          </a:p>
          <a:p>
            <a:pPr algn="l"/>
            <a:r>
              <a:rPr lang="en-US" b="0" i="0" dirty="0">
                <a:solidFill>
                  <a:srgbClr val="3E4543"/>
                </a:solidFill>
                <a:effectLst/>
                <a:latin typeface="proxima-nova"/>
              </a:rPr>
              <a:t>Collecting comprehensive data about a community is essential to understanding the health status and contributing and root causes that affect the local public health system and the community. This is the third phase of the MAPP process. Phase 3 contains four distinct assessments: the Community Themes and Strengths, Local Public Health System, Forces of Change, and Community Health Status Assessments.</a:t>
            </a:r>
          </a:p>
          <a:p>
            <a:pPr algn="l"/>
            <a:r>
              <a:rPr lang="en-US" b="0" i="0" dirty="0">
                <a:solidFill>
                  <a:srgbClr val="3E4543"/>
                </a:solidFill>
                <a:effectLst/>
                <a:latin typeface="proxima-nova"/>
              </a:rPr>
              <a:t>Each assessment yields important information for improving community health, but the value of the four MAPP Assessments is multiplied by considering the findings as a whole. Disregarding any of the assessments will leave participants with an incomplete understanding of the factors that affect the local public health system and the health of the community.</a:t>
            </a:r>
          </a:p>
          <a:p>
            <a:pPr algn="l"/>
            <a:r>
              <a:rPr lang="en-US" b="1" i="0" u="none" strike="noStrike" dirty="0">
                <a:solidFill>
                  <a:srgbClr val="3E4543"/>
                </a:solidFill>
                <a:effectLst/>
                <a:latin typeface="proxima-nova"/>
                <a:hlinkClick r:id="rId6"/>
              </a:rPr>
              <a:t>Identifying and prioritizing strategic issues</a:t>
            </a:r>
            <a:endParaRPr lang="en-US" b="1" i="0" dirty="0">
              <a:solidFill>
                <a:srgbClr val="008996"/>
              </a:solidFill>
              <a:effectLst/>
              <a:latin typeface="proxima-nova"/>
            </a:endParaRPr>
          </a:p>
          <a:p>
            <a:pPr algn="l"/>
            <a:r>
              <a:rPr lang="en-US" b="0" i="0" dirty="0">
                <a:solidFill>
                  <a:srgbClr val="3E4543"/>
                </a:solidFill>
                <a:effectLst/>
                <a:latin typeface="proxima-nova"/>
              </a:rPr>
              <a:t>During this step, participants use data to develop and prioritize a list of issues facing the community. Strategic issues are identified by exploring the convergence of the results of the data collection efforts, such as through the four MAPP Assessments, and determining how those issues affect the achievement of the shared vision. This is the fourth phase of the MAPP process.</a:t>
            </a:r>
          </a:p>
          <a:p>
            <a:pPr algn="l"/>
            <a:r>
              <a:rPr lang="en-US" b="1" i="0" u="none" strike="noStrike" dirty="0">
                <a:solidFill>
                  <a:srgbClr val="3E4543"/>
                </a:solidFill>
                <a:effectLst/>
                <a:latin typeface="proxima-nova"/>
                <a:hlinkClick r:id="rId7"/>
              </a:rPr>
              <a:t>Developing Goals, Strategies, and an Action Plan</a:t>
            </a:r>
            <a:endParaRPr lang="en-US" b="1" i="0" dirty="0">
              <a:solidFill>
                <a:srgbClr val="008996"/>
              </a:solidFill>
              <a:effectLst/>
              <a:latin typeface="proxima-nova"/>
            </a:endParaRPr>
          </a:p>
          <a:p>
            <a:pPr algn="l"/>
            <a:r>
              <a:rPr lang="en-US" b="0" i="0" dirty="0">
                <a:solidFill>
                  <a:srgbClr val="3E4543"/>
                </a:solidFill>
                <a:effectLst/>
                <a:latin typeface="proxima-nova"/>
              </a:rPr>
              <a:t>During this step, participants take the strategic issues identified and formulate goals, strategies and an action plan related to those issues. The result is the development and adoption of an interrelated set of strategy statements and a plan of action including activities, timeframes, responsibility parties, and performance measures. This is the fifth phase of the MAPP Process.</a:t>
            </a:r>
            <a:br>
              <a:rPr lang="en-US" b="0" i="0" dirty="0">
                <a:solidFill>
                  <a:srgbClr val="3E4543"/>
                </a:solidFill>
                <a:effectLst/>
                <a:latin typeface="proxima-nova"/>
              </a:rPr>
            </a:br>
            <a:endParaRPr lang="en-US" b="0" i="0" dirty="0">
              <a:solidFill>
                <a:srgbClr val="3E4543"/>
              </a:solidFill>
              <a:effectLst/>
              <a:latin typeface="proxima-nova"/>
            </a:endParaRPr>
          </a:p>
          <a:p>
            <a:pPr algn="l"/>
            <a:r>
              <a:rPr lang="en-US" b="1" i="0" u="none" strike="noStrike" dirty="0">
                <a:solidFill>
                  <a:srgbClr val="3E4543"/>
                </a:solidFill>
                <a:effectLst/>
                <a:latin typeface="proxima-nova"/>
                <a:hlinkClick r:id="rId8"/>
              </a:rPr>
              <a:t>Taking and Sustaining Action</a:t>
            </a:r>
            <a:endParaRPr lang="en-US" b="1" i="0" dirty="0">
              <a:solidFill>
                <a:srgbClr val="008996"/>
              </a:solidFill>
              <a:effectLst/>
              <a:latin typeface="proxima-nova"/>
            </a:endParaRPr>
          </a:p>
          <a:p>
            <a:pPr algn="l"/>
            <a:r>
              <a:rPr lang="en-US" b="0" i="0" dirty="0">
                <a:solidFill>
                  <a:srgbClr val="3E4543"/>
                </a:solidFill>
                <a:effectLst/>
                <a:latin typeface="proxima-nova"/>
              </a:rPr>
              <a:t>The Action Cycle links three activities—Planning, Implementation, and Evaluation. Each of these activities builds upon the others in a continuous and interactive manner. This is the sixth phase of the MAPP process - While the Action Cycle is the final phase of MAPP, it is by no means the "end" of the process.</a:t>
            </a:r>
          </a:p>
          <a:p>
            <a:pPr algn="l"/>
            <a:r>
              <a:rPr lang="en-US" b="0" i="0" dirty="0">
                <a:solidFill>
                  <a:srgbClr val="3E4543"/>
                </a:solidFill>
                <a:effectLst/>
                <a:latin typeface="proxima-nova"/>
              </a:rPr>
              <a:t>During this phase, the efforts of the previous phases begin to produce results, as the local public health system develops and implements an action plan for addressing priority goals and objectives. This is also one of the most challenging phases, as it may be difficult to sustain the process and continue implementation over time.</a:t>
            </a:r>
          </a:p>
          <a:p>
            <a:endParaRPr lang="en-US" dirty="0"/>
          </a:p>
        </p:txBody>
      </p:sp>
    </p:spTree>
    <p:extLst>
      <p:ext uri="{BB962C8B-B14F-4D97-AF65-F5344CB8AC3E}">
        <p14:creationId xmlns:p14="http://schemas.microsoft.com/office/powerpoint/2010/main" val="160326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478722"/>
            <a:ext cx="9575800" cy="609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30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69187C-1A4C-AE5A-4E97-D1EA3EC161E7}"/>
              </a:ext>
            </a:extLst>
          </p:cNvPr>
          <p:cNvPicPr>
            <a:picLocks noGrp="1" noChangeAspect="1"/>
          </p:cNvPicPr>
          <p:nvPr>
            <p:ph idx="1"/>
          </p:nvPr>
        </p:nvPicPr>
        <p:blipFill>
          <a:blip r:embed="rId3"/>
          <a:stretch>
            <a:fillRect/>
          </a:stretch>
        </p:blipFill>
        <p:spPr>
          <a:xfrm>
            <a:off x="1157689" y="983424"/>
            <a:ext cx="9876621" cy="4891151"/>
          </a:xfrm>
        </p:spPr>
      </p:pic>
    </p:spTree>
    <p:extLst>
      <p:ext uri="{BB962C8B-B14F-4D97-AF65-F5344CB8AC3E}">
        <p14:creationId xmlns:p14="http://schemas.microsoft.com/office/powerpoint/2010/main" val="30960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8CC7CD-8124-B37F-C740-79330F8E3E90}"/>
              </a:ext>
            </a:extLst>
          </p:cNvPr>
          <p:cNvPicPr>
            <a:picLocks noGrp="1" noChangeAspect="1"/>
          </p:cNvPicPr>
          <p:nvPr>
            <p:ph idx="1"/>
          </p:nvPr>
        </p:nvPicPr>
        <p:blipFill>
          <a:blip r:embed="rId3"/>
          <a:stretch>
            <a:fillRect/>
          </a:stretch>
        </p:blipFill>
        <p:spPr>
          <a:xfrm>
            <a:off x="1272825" y="1219200"/>
            <a:ext cx="9475661" cy="5323405"/>
          </a:xfrm>
        </p:spPr>
      </p:pic>
    </p:spTree>
    <p:extLst>
      <p:ext uri="{BB962C8B-B14F-4D97-AF65-F5344CB8AC3E}">
        <p14:creationId xmlns:p14="http://schemas.microsoft.com/office/powerpoint/2010/main" val="260770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DD90-A674-860F-3EFD-B3266DBFAB8B}"/>
              </a:ext>
            </a:extLst>
          </p:cNvPr>
          <p:cNvSpPr>
            <a:spLocks noGrp="1"/>
          </p:cNvSpPr>
          <p:nvPr>
            <p:ph type="title"/>
          </p:nvPr>
        </p:nvSpPr>
        <p:spPr/>
        <p:txBody>
          <a:bodyPr/>
          <a:lstStyle/>
          <a:p>
            <a:r>
              <a:rPr lang="en-US" dirty="0"/>
              <a:t>CHIP 2023 Timeline</a:t>
            </a:r>
          </a:p>
        </p:txBody>
      </p:sp>
      <p:pic>
        <p:nvPicPr>
          <p:cNvPr id="5" name="Content Placeholder 4">
            <a:extLst>
              <a:ext uri="{FF2B5EF4-FFF2-40B4-BE49-F238E27FC236}">
                <a16:creationId xmlns:a16="http://schemas.microsoft.com/office/drawing/2014/main" id="{33123145-DE9D-4192-93DE-D4AB84244D9B}"/>
              </a:ext>
            </a:extLst>
          </p:cNvPr>
          <p:cNvPicPr>
            <a:picLocks noGrp="1" noChangeAspect="1"/>
          </p:cNvPicPr>
          <p:nvPr>
            <p:ph idx="1"/>
          </p:nvPr>
        </p:nvPicPr>
        <p:blipFill>
          <a:blip r:embed="rId3"/>
          <a:stretch>
            <a:fillRect/>
          </a:stretch>
        </p:blipFill>
        <p:spPr>
          <a:xfrm>
            <a:off x="926592" y="2301921"/>
            <a:ext cx="10485120" cy="4196415"/>
          </a:xfrm>
        </p:spPr>
      </p:pic>
    </p:spTree>
    <p:extLst>
      <p:ext uri="{BB962C8B-B14F-4D97-AF65-F5344CB8AC3E}">
        <p14:creationId xmlns:p14="http://schemas.microsoft.com/office/powerpoint/2010/main" val="68843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PRIORITY AREAS FOR THE CHIP</a:t>
            </a:r>
          </a:p>
        </p:txBody>
      </p:sp>
      <p:sp>
        <p:nvSpPr>
          <p:cNvPr id="3" name="Content Placeholder 2"/>
          <p:cNvSpPr>
            <a:spLocks noGrp="1"/>
          </p:cNvSpPr>
          <p:nvPr>
            <p:ph idx="1"/>
          </p:nvPr>
        </p:nvSpPr>
        <p:spPr/>
        <p:txBody>
          <a:bodyPr/>
          <a:lstStyle/>
          <a:p>
            <a:pPr marL="502920" indent="-457200">
              <a:buFont typeface="+mj-lt"/>
              <a:buAutoNum type="arabicPeriod"/>
            </a:pPr>
            <a:r>
              <a:rPr lang="en-US" dirty="0"/>
              <a:t>Behavioral and Mental Well-Being</a:t>
            </a:r>
          </a:p>
          <a:p>
            <a:pPr marL="502920" indent="-457200">
              <a:buFont typeface="+mj-lt"/>
              <a:buAutoNum type="arabicPeriod"/>
            </a:pPr>
            <a:r>
              <a:rPr lang="en-US" dirty="0"/>
              <a:t>Healthy Child and Family Development</a:t>
            </a:r>
          </a:p>
          <a:p>
            <a:pPr marL="502920" indent="-457200">
              <a:buFont typeface="+mj-lt"/>
              <a:buAutoNum type="arabicPeriod"/>
            </a:pPr>
            <a:r>
              <a:rPr lang="en-US" dirty="0"/>
              <a:t>Healthy Eating and Active Living</a:t>
            </a:r>
          </a:p>
          <a:p>
            <a:pPr marL="502920" indent="-457200">
              <a:buFont typeface="+mj-lt"/>
              <a:buAutoNum type="arabicPeriod"/>
            </a:pPr>
            <a:r>
              <a:rPr lang="en-US" dirty="0"/>
              <a:t>Safe Communities</a:t>
            </a:r>
          </a:p>
          <a:p>
            <a:pPr marL="502920" indent="-457200">
              <a:buFont typeface="+mj-lt"/>
              <a:buAutoNum type="arabicPeriod"/>
            </a:pPr>
            <a:r>
              <a:rPr lang="en-US" dirty="0"/>
              <a:t>Sexual Health </a:t>
            </a:r>
          </a:p>
          <a:p>
            <a:pPr marL="502920" indent="-457200">
              <a:buFont typeface="+mj-lt"/>
              <a:buAutoNum type="arabicPeriod"/>
            </a:pPr>
            <a:r>
              <a:rPr lang="en-US" dirty="0"/>
              <a:t>Housing Security</a:t>
            </a:r>
          </a:p>
        </p:txBody>
      </p:sp>
    </p:spTree>
    <p:extLst>
      <p:ext uri="{BB962C8B-B14F-4D97-AF65-F5344CB8AC3E}">
        <p14:creationId xmlns:p14="http://schemas.microsoft.com/office/powerpoint/2010/main" val="381521691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915EF7-B9F6-4EB7-AA4F-557BE6AB702C}">
  <ds:schemaRefs>
    <ds:schemaRef ds:uri="http://purl.org/dc/dcmitype/"/>
    <ds:schemaRef ds:uri="http://www.w3.org/XML/1998/namespace"/>
    <ds:schemaRef ds:uri="71af3243-3dd4-4a8d-8c0d-dd76da1f02a5"/>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16c05727-aa75-4e4a-9b5f-8a80a11658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F465D742-03F8-4A07-AD44-2F5940A96098}">
  <ds:schemaRefs>
    <ds:schemaRef ds:uri="http://schemas.microsoft.com/sharepoint/v3/contenttype/forms"/>
  </ds:schemaRefs>
</ds:datastoreItem>
</file>

<file path=customXml/itemProps3.xml><?xml version="1.0" encoding="utf-8"?>
<ds:datastoreItem xmlns:ds="http://schemas.openxmlformats.org/officeDocument/2006/customXml" ds:itemID="{6928E4D0-782D-4812-BE7D-AE5131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{26E39E0D-0DF6-7C4C-92C7-47DA04AC33C0}tf10001120</Template>
  <TotalTime>0</TotalTime>
  <Words>1499</Words>
  <Application>Microsoft Macintosh PowerPoint</Application>
  <PresentationFormat>Widescreen</PresentationFormat>
  <Paragraphs>142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proxima-nova</vt:lpstr>
      <vt:lpstr>Parcel</vt:lpstr>
      <vt:lpstr>CHIP 2023</vt:lpstr>
      <vt:lpstr>welcome</vt:lpstr>
      <vt:lpstr>What is a CHIP</vt:lpstr>
      <vt:lpstr>PowerPoint Presentation</vt:lpstr>
      <vt:lpstr>PowerPoint Presentation</vt:lpstr>
      <vt:lpstr>PowerPoint Presentation</vt:lpstr>
      <vt:lpstr>PowerPoint Presentation</vt:lpstr>
      <vt:lpstr>CHIP 2023 Timeline</vt:lpstr>
      <vt:lpstr>LIST OF PRIORITY AREAS FOR THE CHIP</vt:lpstr>
      <vt:lpstr>FOCUS ON TWO PRIORITY AREAS</vt:lpstr>
      <vt:lpstr>MEASUREMENT</vt:lpstr>
      <vt:lpstr>DATA</vt:lpstr>
      <vt:lpstr>Committee open discussion</vt:lpstr>
      <vt:lpstr>Next steps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2023-06-08T16:33:35Z</dcterms:created>
  <dcterms:modified xsi:type="dcterms:W3CDTF">2023-06-13T16:08:07Z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